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2" r:id="rId8"/>
    <p:sldId id="261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7142033-C7DF-4DA2-8185-E4C4256143C0}">
          <p14:sldIdLst>
            <p14:sldId id="256"/>
            <p14:sldId id="257"/>
            <p14:sldId id="263"/>
            <p14:sldId id="258"/>
            <p14:sldId id="259"/>
            <p14:sldId id="260"/>
            <p14:sldId id="262"/>
            <p14:sldId id="261"/>
            <p14:sldId id="264"/>
            <p14:sldId id="265"/>
          </p14:sldIdLst>
        </p14:section>
        <p14:section name="Untitled Section" id="{F5234919-F2A3-4C27-985D-AE81B3AFFA16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CC"/>
    <a:srgbClr val="CC00CC"/>
    <a:srgbClr val="FF9900"/>
    <a:srgbClr val="3B23CB"/>
    <a:srgbClr val="FFCC00"/>
    <a:srgbClr val="0099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3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8FFBE-6845-44B4-84B8-A544B9B6F77A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C3F67-3A02-4182-A15D-BF969E216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018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8FFBE-6845-44B4-84B8-A544B9B6F77A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C3F67-3A02-4182-A15D-BF969E216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432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8FFBE-6845-44B4-84B8-A544B9B6F77A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C3F67-3A02-4182-A15D-BF969E216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09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8FFBE-6845-44B4-84B8-A544B9B6F77A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C3F67-3A02-4182-A15D-BF969E216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182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8FFBE-6845-44B4-84B8-A544B9B6F77A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C3F67-3A02-4182-A15D-BF969E216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58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8FFBE-6845-44B4-84B8-A544B9B6F77A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C3F67-3A02-4182-A15D-BF969E216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525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8FFBE-6845-44B4-84B8-A544B9B6F77A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C3F67-3A02-4182-A15D-BF969E216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14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8FFBE-6845-44B4-84B8-A544B9B6F77A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C3F67-3A02-4182-A15D-BF969E216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99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8FFBE-6845-44B4-84B8-A544B9B6F77A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C3F67-3A02-4182-A15D-BF969E216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122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8FFBE-6845-44B4-84B8-A544B9B6F77A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C3F67-3A02-4182-A15D-BF969E216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404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8FFBE-6845-44B4-84B8-A544B9B6F77A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C3F67-3A02-4182-A15D-BF969E216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07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PencilGrayscale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8FFBE-6845-44B4-84B8-A544B9B6F77A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C3F67-3A02-4182-A15D-BF969E216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723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hyperlink" Target="mailto:Katina.wilcox@ashe.k12.nc.u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wmf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hyperlink" Target="http://www.ashelibrary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verdrive.com/resources/drc/" TargetMode="External"/><Relationship Id="rId2" Type="http://schemas.openxmlformats.org/officeDocument/2006/relationships/hyperlink" Target="http://arl.lib.overdrive.com/162481E1-8813-4B14-8760-E018F0E89083/10/875/en/Default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wmf"/><Relationship Id="rId4" Type="http://schemas.openxmlformats.org/officeDocument/2006/relationships/hyperlink" Target="http://arl.lib.overdrive.com/162481E1-8813-4B14-8760-E018F0E89083/10/875/en/Help.htm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hyperlink" Target="http://nwrl.lib.overdrive.com/620CC8F0-3D5E-4F13-980B-EA76CB9B5714/10/879/en/Default.ht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gickeys.com/books/" TargetMode="External"/><Relationship Id="rId3" Type="http://schemas.openxmlformats.org/officeDocument/2006/relationships/hyperlink" Target="http://www.loc.gov/index.html" TargetMode="External"/><Relationship Id="rId7" Type="http://schemas.openxmlformats.org/officeDocument/2006/relationships/hyperlink" Target="http://www.childrensbooksonline.org/library.htm" TargetMode="External"/><Relationship Id="rId12" Type="http://schemas.openxmlformats.org/officeDocument/2006/relationships/image" Target="../media/image20.jpeg"/><Relationship Id="rId2" Type="http://schemas.openxmlformats.org/officeDocument/2006/relationships/hyperlink" Target="http://en.childrenslibrary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rofessorgarfield.org/pgf_home.html" TargetMode="External"/><Relationship Id="rId11" Type="http://schemas.openxmlformats.org/officeDocument/2006/relationships/hyperlink" Target="http://www.e-book.com.au/morefreebooks/freedigitalibraries.htm" TargetMode="External"/><Relationship Id="rId5" Type="http://schemas.openxmlformats.org/officeDocument/2006/relationships/hyperlink" Target="http://www.freetech4teachers.com/2011/03/11-good-digital-storytelling-resources.html" TargetMode="External"/><Relationship Id="rId10" Type="http://schemas.openxmlformats.org/officeDocument/2006/relationships/hyperlink" Target="http://education-portal.com/articles/Free_Books_-_50_Places_to_Find_Free_Books_Online.html" TargetMode="External"/><Relationship Id="rId4" Type="http://schemas.openxmlformats.org/officeDocument/2006/relationships/hyperlink" Target="http://www.storylineonline.net/" TargetMode="External"/><Relationship Id="rId9" Type="http://schemas.openxmlformats.org/officeDocument/2006/relationships/hyperlink" Target="http://tarheelreader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atina\AppData\Local\Microsoft\Windows\Temporary Internet Files\Content.IE5\JX1ILIML\MP900439527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17585"/>
            <a:ext cx="112776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93241" y="457201"/>
            <a:ext cx="5012159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8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E-Books and Digital Resources</a:t>
            </a:r>
            <a:endParaRPr lang="en-US" sz="8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094785" y="64008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Katina Wilcox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066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accent3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Contact Information</a:t>
            </a:r>
            <a:endParaRPr lang="en-US" sz="6000" b="1" dirty="0">
              <a:solidFill>
                <a:schemeClr val="accent3">
                  <a:lumMod val="50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Katina Wilcox</a:t>
            </a:r>
          </a:p>
          <a:p>
            <a:pPr marL="0" indent="0">
              <a:buNone/>
            </a:pPr>
            <a:r>
              <a:rPr lang="en-US" b="1" dirty="0" smtClean="0">
                <a:hlinkClick r:id="rId2"/>
              </a:rPr>
              <a:t>Katina.wilcox@ashe.k12.nc.us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Blue Ridge Elementary School</a:t>
            </a:r>
          </a:p>
          <a:p>
            <a:pPr marL="0" indent="0">
              <a:buNone/>
            </a:pPr>
            <a:r>
              <a:rPr lang="en-US" b="1" dirty="0" smtClean="0"/>
              <a:t>Media Coordinator</a:t>
            </a:r>
          </a:p>
          <a:p>
            <a:pPr marL="0" indent="0">
              <a:buNone/>
            </a:pPr>
            <a:r>
              <a:rPr lang="en-US" b="1" dirty="0" smtClean="0"/>
              <a:t>(336) 384-4500</a:t>
            </a:r>
            <a:endParaRPr lang="en-US" b="1" dirty="0"/>
          </a:p>
        </p:txBody>
      </p:sp>
      <p:pic>
        <p:nvPicPr>
          <p:cNvPr id="1026" name="Picture 2" descr="C:\Users\Katina\AppData\Local\Microsoft\Windows\Temporary Internet Files\Content.IE5\DP7QZU85\MC90044190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327525"/>
            <a:ext cx="1520825" cy="179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420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n-US" sz="88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alifornian FB" pitchFamily="18" charset="0"/>
              </a:rPr>
              <a:t>Required….</a:t>
            </a:r>
            <a:endParaRPr lang="en-US" sz="8800" b="1" dirty="0">
              <a:solidFill>
                <a:schemeClr val="accent3">
                  <a:lumMod val="40000"/>
                  <a:lumOff val="60000"/>
                </a:schemeClr>
              </a:solidFill>
              <a:latin typeface="Californian FB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459023"/>
              </p:ext>
            </p:extLst>
          </p:nvPr>
        </p:nvGraphicFramePr>
        <p:xfrm>
          <a:off x="457200" y="1600200"/>
          <a:ext cx="8229600" cy="5074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500" baseline="0" dirty="0" smtClean="0">
                          <a:solidFill>
                            <a:srgbClr val="FFFF00"/>
                          </a:solidFill>
                        </a:rPr>
                        <a:t>Kindle</a:t>
                      </a:r>
                      <a:endParaRPr lang="en-US" sz="3500" baseline="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500" baseline="0" dirty="0" smtClean="0">
                          <a:solidFill>
                            <a:srgbClr val="00FFCC"/>
                          </a:solidFill>
                        </a:rPr>
                        <a:t>Nook (and other E-Readers)</a:t>
                      </a:r>
                      <a:endParaRPr lang="en-US" sz="3500" baseline="0" dirty="0">
                        <a:solidFill>
                          <a:srgbClr val="00FFCC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3B23CB"/>
                          </a:solidFill>
                        </a:rPr>
                        <a:t>Mobile</a:t>
                      </a:r>
                      <a:r>
                        <a:rPr lang="en-US" sz="3600" baseline="0" dirty="0" smtClean="0">
                          <a:solidFill>
                            <a:srgbClr val="3B23CB"/>
                          </a:solidFill>
                        </a:rPr>
                        <a:t> </a:t>
                      </a:r>
                    </a:p>
                    <a:p>
                      <a:r>
                        <a:rPr lang="en-US" sz="3600" baseline="0" dirty="0" smtClean="0">
                          <a:solidFill>
                            <a:srgbClr val="3B23CB"/>
                          </a:solidFill>
                        </a:rPr>
                        <a:t>Devices</a:t>
                      </a:r>
                      <a:endParaRPr lang="en-US" sz="3600" dirty="0">
                        <a:solidFill>
                          <a:srgbClr val="3B23CB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i="1" dirty="0" smtClean="0">
                          <a:solidFill>
                            <a:srgbClr val="FFFF00"/>
                          </a:solidFill>
                        </a:rPr>
                        <a:t>Any</a:t>
                      </a:r>
                      <a:r>
                        <a:rPr lang="en-US" sz="2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Computer</a:t>
                      </a:r>
                      <a:endParaRPr lang="en-US" sz="28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i="1" dirty="0" smtClean="0">
                          <a:solidFill>
                            <a:srgbClr val="00FFCC"/>
                          </a:solidFill>
                        </a:rPr>
                        <a:t>YOUR</a:t>
                      </a:r>
                      <a:r>
                        <a:rPr lang="en-US" sz="2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Computer</a:t>
                      </a:r>
                      <a:endParaRPr lang="en-US" sz="28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Overdrive Media Console </a:t>
                      </a:r>
                      <a:r>
                        <a:rPr lang="en-US" sz="2800" b="1" i="1" dirty="0" smtClean="0">
                          <a:solidFill>
                            <a:srgbClr val="0000FF"/>
                          </a:solidFill>
                        </a:rPr>
                        <a:t>App</a:t>
                      </a:r>
                    </a:p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Internet Connection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Internet Connection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Internet Connection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Library Card</a:t>
                      </a:r>
                      <a:endParaRPr lang="en-US" sz="28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Library Card</a:t>
                      </a:r>
                      <a:endParaRPr lang="en-US" sz="28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Library Card</a:t>
                      </a:r>
                      <a:endParaRPr lang="en-US" sz="28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Amazon</a:t>
                      </a:r>
                      <a:r>
                        <a:rPr lang="en-US" sz="2400" b="1" baseline="0" dirty="0" smtClean="0">
                          <a:solidFill>
                            <a:srgbClr val="FFFF00"/>
                          </a:solidFill>
                        </a:rPr>
                        <a:t> account for your Kindle online (amazon.com)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9900"/>
                          </a:solidFill>
                        </a:rPr>
                        <a:t>Adobe Digital Editions FREE</a:t>
                      </a:r>
                      <a:r>
                        <a:rPr lang="en-US" sz="2000" b="1" baseline="0" dirty="0" smtClean="0">
                          <a:solidFill>
                            <a:srgbClr val="FF9900"/>
                          </a:solidFill>
                        </a:rPr>
                        <a:t> software (ashelibrary.com)</a:t>
                      </a:r>
                      <a:endParaRPr lang="en-US" sz="2000" b="1" dirty="0">
                        <a:solidFill>
                          <a:srgbClr val="FF99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9900"/>
                          </a:solidFill>
                        </a:rPr>
                        <a:t>Adobe Digital Editions FREE software (ashelibrary.com)</a:t>
                      </a:r>
                      <a:endParaRPr lang="en-US" sz="2000" b="1" dirty="0">
                        <a:solidFill>
                          <a:srgbClr val="FF99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581400"/>
            <a:ext cx="688975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 descr="C:\Users\Katina\AppData\Local\Microsoft\Windows\Temporary Internet Files\Content.IE5\TDV4D8P5\MC90001933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28600"/>
            <a:ext cx="1449309" cy="122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2698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82037" cy="944562"/>
          </a:xfrm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Get for Kindle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001000" cy="3383993"/>
          </a:xfrm>
          <a:solidFill>
            <a:schemeClr val="accent3"/>
          </a:solidFill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en-US" dirty="0" smtClean="0"/>
              <a:t>Look for the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Get for Kindle </a:t>
            </a:r>
            <a:r>
              <a:rPr lang="en-US" dirty="0" smtClean="0"/>
              <a:t>or Kindle Apps Icon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Note</a:t>
            </a:r>
            <a:r>
              <a:rPr lang="en-US" dirty="0" smtClean="0">
                <a:solidFill>
                  <a:srgbClr val="FFFF00"/>
                </a:solidFill>
              </a:rPr>
              <a:t>--USB only </a:t>
            </a:r>
            <a:r>
              <a:rPr lang="en-US" dirty="0" smtClean="0"/>
              <a:t>cannot be used on Wi-Fi devices. This option is only for computer/device attached through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USB port </a:t>
            </a:r>
            <a:r>
              <a:rPr lang="en-US" dirty="0" smtClean="0"/>
              <a:t>to download or e-books read on a computer using the kindle app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13" y="4762934"/>
            <a:ext cx="1214437" cy="1927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4932223"/>
            <a:ext cx="1105662" cy="1783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932223"/>
            <a:ext cx="1155240" cy="1627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3" name="Picture 7" descr="C:\Users\Katina\AppData\Local\Microsoft\Windows\Temporary Internet Files\Content.IE5\TDV4D8P5\MC90043554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304800"/>
            <a:ext cx="17716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4" name="Picture 8" descr="C:\Users\Katina\AppData\Local\Microsoft\Windows\Temporary Internet Files\Content.IE5\DP7QZU85\MC900432665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5001049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6" name="Picture 10" descr="C:\Users\Katina\AppData\Local\Microsoft\Windows\Temporary Internet Files\Content.IE5\HN8SS4K1\MC900432645[1]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3004" y="4891192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39185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6324600" cy="4678363"/>
          </a:xfrm>
        </p:spPr>
        <p:txBody>
          <a:bodyPr>
            <a:normAutofit fontScale="85000" lnSpcReduction="10000"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Step 1:  </a:t>
            </a:r>
            <a:r>
              <a:rPr lang="en-US" sz="4400" b="1" dirty="0" smtClean="0">
                <a:solidFill>
                  <a:schemeClr val="accent3">
                    <a:lumMod val="50000"/>
                  </a:schemeClr>
                </a:solidFill>
                <a:latin typeface="Californian FB" pitchFamily="18" charset="0"/>
                <a:cs typeface="Aharoni" pitchFamily="2" charset="-79"/>
              </a:rPr>
              <a:t>Create a Free Adobe Account</a:t>
            </a:r>
          </a:p>
          <a:p>
            <a:r>
              <a:rPr lang="en-US" sz="4400" b="1" dirty="0" smtClean="0">
                <a:solidFill>
                  <a:srgbClr val="FF0000"/>
                </a:solidFill>
              </a:rPr>
              <a:t>Step 2: </a:t>
            </a:r>
            <a:r>
              <a:rPr lang="en-US" sz="4400" b="1" dirty="0" smtClean="0">
                <a:solidFill>
                  <a:srgbClr val="00B0F0"/>
                </a:solidFill>
                <a:latin typeface="Aharoni" pitchFamily="2" charset="-79"/>
                <a:cs typeface="Aharoni" pitchFamily="2" charset="-79"/>
              </a:rPr>
              <a:t>Download</a:t>
            </a:r>
            <a:r>
              <a:rPr lang="en-US" sz="4400" b="1" dirty="0" smtClean="0">
                <a:solidFill>
                  <a:schemeClr val="accent3">
                    <a:lumMod val="50000"/>
                  </a:schemeClr>
                </a:solidFill>
                <a:latin typeface="Californian FB" pitchFamily="18" charset="0"/>
              </a:rPr>
              <a:t> Adobe Digital Editions Software and Authorize</a:t>
            </a:r>
          </a:p>
          <a:p>
            <a:r>
              <a:rPr lang="en-US" sz="4400" b="1" dirty="0" smtClean="0">
                <a:solidFill>
                  <a:srgbClr val="FF0000"/>
                </a:solidFill>
              </a:rPr>
              <a:t>Step 3</a:t>
            </a:r>
            <a:r>
              <a:rPr lang="en-US" sz="4400" b="1" dirty="0" smtClean="0">
                <a:solidFill>
                  <a:schemeClr val="accent3">
                    <a:lumMod val="50000"/>
                  </a:schemeClr>
                </a:solidFill>
                <a:latin typeface="Californian FB" pitchFamily="18" charset="0"/>
              </a:rPr>
              <a:t>: Now </a:t>
            </a:r>
            <a:r>
              <a:rPr lang="en-US" sz="4400" b="1" dirty="0" err="1" smtClean="0">
                <a:solidFill>
                  <a:srgbClr val="00B0F0"/>
                </a:solidFill>
                <a:latin typeface="Aharoni" pitchFamily="2" charset="-79"/>
                <a:cs typeface="Aharoni" pitchFamily="2" charset="-79"/>
              </a:rPr>
              <a:t>Sideload</a:t>
            </a:r>
            <a:endParaRPr lang="en-US" sz="4400" b="1" dirty="0" smtClean="0">
              <a:solidFill>
                <a:srgbClr val="00B0F0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4400" b="1" dirty="0" smtClean="0">
                <a:solidFill>
                  <a:srgbClr val="FF0000"/>
                </a:solidFill>
              </a:rPr>
              <a:t>Accessible on </a:t>
            </a:r>
            <a:r>
              <a:rPr lang="en-US" sz="4400" b="1" dirty="0" smtClean="0">
                <a:solidFill>
                  <a:srgbClr val="00B0F0"/>
                </a:solidFill>
                <a:hlinkClick r:id="rId2"/>
              </a:rPr>
              <a:t>http://www.ashelibrary.com</a:t>
            </a:r>
            <a:endParaRPr lang="en-US" sz="4400" b="1" dirty="0">
              <a:solidFill>
                <a:srgbClr val="00B0F0"/>
              </a:solidFill>
            </a:endParaRPr>
          </a:p>
        </p:txBody>
      </p:sp>
      <p:pic>
        <p:nvPicPr>
          <p:cNvPr id="4115" name="Picture 19" descr="C:\Users\Katina\AppData\Local\Microsoft\Windows\Temporary Internet Files\Content.IE5\HN8SS4K1\MC90037105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323941"/>
            <a:ext cx="1157515" cy="1269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>
            <a:normAutofit fontScale="90000"/>
          </a:bodyPr>
          <a:lstStyle/>
          <a:p>
            <a:r>
              <a:rPr lang="en-US" sz="6000" b="1" dirty="0" smtClean="0">
                <a:solidFill>
                  <a:srgbClr val="00B0F0"/>
                </a:solidFill>
                <a:latin typeface="Californian FB" pitchFamily="18" charset="0"/>
              </a:rPr>
              <a:t>Nook! And other e-Readers</a:t>
            </a:r>
            <a:endParaRPr lang="en-US" sz="6000" b="1" dirty="0">
              <a:solidFill>
                <a:srgbClr val="00B0F0"/>
              </a:solidFill>
              <a:latin typeface="Californian FB" pitchFamily="18" charset="0"/>
            </a:endParaRPr>
          </a:p>
        </p:txBody>
      </p:sp>
      <p:pic>
        <p:nvPicPr>
          <p:cNvPr id="4116" name="Picture 2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9290" y="1676400"/>
            <a:ext cx="657225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7" name="Picture 2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9290" y="3429000"/>
            <a:ext cx="657225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8" name="Picture 2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7864" y="5041551"/>
            <a:ext cx="600075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30023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Digital Resources Tips</a:t>
            </a:r>
            <a:br>
              <a:rPr lang="en-US" dirty="0" smtClean="0"/>
            </a:br>
            <a:r>
              <a:rPr lang="en-US" dirty="0" smtClean="0"/>
              <a:t>from Ashe County Library E-Books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</p:spPr>
        <p:txBody>
          <a:bodyPr/>
          <a:lstStyle/>
          <a:p>
            <a:r>
              <a:rPr lang="en-US" b="1" dirty="0" smtClean="0">
                <a:hlinkClick r:id="rId2"/>
              </a:rPr>
              <a:t>Ashe County Public Library E-Book Instructions</a:t>
            </a:r>
            <a:r>
              <a:rPr lang="en-US" b="1" dirty="0" smtClean="0"/>
              <a:t>  </a:t>
            </a:r>
          </a:p>
          <a:p>
            <a:r>
              <a:rPr lang="en-US" dirty="0" smtClean="0"/>
              <a:t>Find Adobe Digital, Overdrive and other help for downloading </a:t>
            </a:r>
            <a:r>
              <a:rPr lang="en-US" dirty="0" err="1" smtClean="0"/>
              <a:t>ebooks</a:t>
            </a:r>
            <a:r>
              <a:rPr lang="en-US" dirty="0" smtClean="0"/>
              <a:t>.</a:t>
            </a:r>
          </a:p>
          <a:p>
            <a:r>
              <a:rPr lang="en-US" dirty="0" smtClean="0"/>
              <a:t>Click the </a:t>
            </a:r>
            <a:r>
              <a:rPr lang="en-US" b="1" dirty="0" smtClean="0">
                <a:solidFill>
                  <a:srgbClr val="FF0000"/>
                </a:solidFill>
                <a:hlinkClick r:id="rId3"/>
              </a:rPr>
              <a:t>compatible devices </a:t>
            </a:r>
            <a:r>
              <a:rPr lang="en-US" dirty="0" smtClean="0"/>
              <a:t>tab to locate the correct software for your mobile device.</a:t>
            </a:r>
          </a:p>
          <a:p>
            <a:r>
              <a:rPr lang="en-US" dirty="0" smtClean="0"/>
              <a:t>The </a:t>
            </a:r>
            <a:r>
              <a:rPr lang="en-US" b="1" dirty="0" smtClean="0">
                <a:solidFill>
                  <a:srgbClr val="FF0000"/>
                </a:solidFill>
                <a:hlinkClick r:id="rId4"/>
              </a:rPr>
              <a:t>Help</a:t>
            </a:r>
            <a:r>
              <a:rPr lang="en-US" dirty="0" smtClean="0"/>
              <a:t> link also answers several questions about </a:t>
            </a:r>
            <a:r>
              <a:rPr lang="en-US" dirty="0" err="1" smtClean="0"/>
              <a:t>ebooks</a:t>
            </a:r>
            <a:endParaRPr lang="en-US" dirty="0"/>
          </a:p>
        </p:txBody>
      </p:sp>
      <p:pic>
        <p:nvPicPr>
          <p:cNvPr id="5124" name="Picture 4" descr="C:\Users\Katina\AppData\Local\Microsoft\Windows\Temporary Internet Files\Content.IE5\JX1ILIML\MC900056795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3099" y="0"/>
            <a:ext cx="1720901" cy="1178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7140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Rockwell Extra Bold" pitchFamily="18" charset="0"/>
              </a:rPr>
              <a:t>Even </a:t>
            </a:r>
            <a:r>
              <a:rPr lang="en-US" b="1" dirty="0" smtClean="0">
                <a:solidFill>
                  <a:srgbClr val="00B050"/>
                </a:solidFill>
                <a:latin typeface="Rockwell Extra Bold" pitchFamily="18" charset="0"/>
              </a:rPr>
              <a:t>MORE</a:t>
            </a:r>
            <a:r>
              <a:rPr lang="en-US" dirty="0" smtClean="0">
                <a:latin typeface="Rockwell Extra Bold" pitchFamily="18" charset="0"/>
              </a:rPr>
              <a:t> books!!!!</a:t>
            </a:r>
            <a:endParaRPr lang="en-US" dirty="0">
              <a:latin typeface="Rockwell Extra Bol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</a:t>
            </a:r>
            <a:r>
              <a:rPr lang="en-US" dirty="0" err="1" smtClean="0"/>
              <a:t>ebook</a:t>
            </a:r>
            <a:r>
              <a:rPr lang="en-US" dirty="0" smtClean="0"/>
              <a:t> and audiobook titles are available to patrons by clicking the </a:t>
            </a:r>
            <a:r>
              <a:rPr lang="en-US" b="1" dirty="0" smtClean="0">
                <a:hlinkClick r:id="rId2"/>
              </a:rPr>
              <a:t>Northwestern Regional Library </a:t>
            </a:r>
            <a:r>
              <a:rPr lang="en-US" dirty="0" smtClean="0"/>
              <a:t>link.</a:t>
            </a:r>
          </a:p>
          <a:p>
            <a:r>
              <a:rPr lang="en-US" dirty="0" smtClean="0"/>
              <a:t>Remember to mention </a:t>
            </a:r>
            <a:r>
              <a:rPr lang="en-US" b="1" dirty="0" smtClean="0">
                <a:solidFill>
                  <a:srgbClr val="CC00CC"/>
                </a:solidFill>
              </a:rPr>
              <a:t>Appalachian Regional </a:t>
            </a:r>
            <a:r>
              <a:rPr lang="en-US" dirty="0" smtClean="0"/>
              <a:t>as your library</a:t>
            </a:r>
          </a:p>
          <a:p>
            <a:r>
              <a:rPr lang="en-US" dirty="0" smtClean="0"/>
              <a:t>Include your </a:t>
            </a:r>
            <a:r>
              <a:rPr lang="en-US" dirty="0" smtClean="0">
                <a:solidFill>
                  <a:srgbClr val="FF0000"/>
                </a:solidFill>
              </a:rPr>
              <a:t>patron library card barcode number</a:t>
            </a:r>
            <a:r>
              <a:rPr lang="en-US" dirty="0" smtClean="0"/>
              <a:t> to checkout items here too!</a:t>
            </a:r>
          </a:p>
          <a:p>
            <a:endParaRPr lang="en-US" dirty="0"/>
          </a:p>
        </p:txBody>
      </p:sp>
      <p:pic>
        <p:nvPicPr>
          <p:cNvPr id="6147" name="Picture 3" descr="C:\Users\Katina\AppData\Local\Microsoft\Windows\Temporary Internet Files\Content.IE5\HN8SS4K1\MC90028041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1224" y="4813426"/>
            <a:ext cx="2332776" cy="2044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6970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Searching the Catalog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 </a:t>
            </a:r>
            <a:r>
              <a:rPr lang="en-US" dirty="0" smtClean="0">
                <a:solidFill>
                  <a:srgbClr val="3B23CB"/>
                </a:solidFill>
              </a:rPr>
              <a:t>search</a:t>
            </a:r>
            <a:r>
              <a:rPr lang="en-US" dirty="0" smtClean="0"/>
              <a:t> for an e-book or audiobook:</a:t>
            </a:r>
          </a:p>
          <a:p>
            <a:r>
              <a:rPr lang="en-US" dirty="0" smtClean="0"/>
              <a:t>Type in the </a:t>
            </a:r>
            <a:r>
              <a:rPr lang="en-US" dirty="0" smtClean="0">
                <a:solidFill>
                  <a:srgbClr val="0000FF"/>
                </a:solidFill>
              </a:rPr>
              <a:t>author, title, or subject </a:t>
            </a:r>
            <a:r>
              <a:rPr lang="en-US" dirty="0" smtClean="0"/>
              <a:t>in the search field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Select</a:t>
            </a:r>
            <a:r>
              <a:rPr lang="en-US" dirty="0" smtClean="0"/>
              <a:t> if you are searching for e-books, audiobooks or both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Hint</a:t>
            </a:r>
            <a:r>
              <a:rPr lang="en-US" dirty="0" smtClean="0"/>
              <a:t>--- if you select </a:t>
            </a:r>
            <a:r>
              <a:rPr lang="en-US" dirty="0" smtClean="0">
                <a:solidFill>
                  <a:srgbClr val="0000FF"/>
                </a:solidFill>
              </a:rPr>
              <a:t>only available copies </a:t>
            </a:r>
            <a:r>
              <a:rPr lang="en-US" dirty="0" smtClean="0"/>
              <a:t>only copies that are </a:t>
            </a:r>
            <a:r>
              <a:rPr lang="en-US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 checked out currently will be displayed</a:t>
            </a:r>
          </a:p>
          <a:p>
            <a:r>
              <a:rPr lang="en-US" dirty="0" smtClean="0">
                <a:solidFill>
                  <a:srgbClr val="3B23CB"/>
                </a:solidFill>
              </a:rPr>
              <a:t>Yes! </a:t>
            </a:r>
            <a:r>
              <a:rPr lang="en-US" dirty="0" smtClean="0"/>
              <a:t>You can place holds</a:t>
            </a:r>
            <a:endParaRPr lang="en-US" dirty="0"/>
          </a:p>
        </p:txBody>
      </p:sp>
      <p:pic>
        <p:nvPicPr>
          <p:cNvPr id="7170" name="Picture 2" descr="C:\Users\Katina\AppData\Local\Microsoft\Windows\Temporary Internet Files\Content.IE5\JX1ILIML\MP900422452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099721"/>
            <a:ext cx="2590800" cy="1740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88114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4630" y="274638"/>
            <a:ext cx="5395226" cy="868362"/>
          </a:xfrm>
          <a:solidFill>
            <a:schemeClr val="accent3"/>
          </a:solidFill>
        </p:spPr>
        <p:txBody>
          <a:bodyPr>
            <a:normAutofit/>
          </a:bodyPr>
          <a:lstStyle/>
          <a:p>
            <a:r>
              <a:rPr lang="en-US" dirty="0" smtClean="0"/>
              <a:t>Returning E-Books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838199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Items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00FF"/>
                </a:solidFill>
              </a:rPr>
              <a:t>automatically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return in </a:t>
            </a:r>
            <a:r>
              <a:rPr lang="en-US" b="1" dirty="0" smtClean="0">
                <a:solidFill>
                  <a:srgbClr val="0000FF"/>
                </a:solidFill>
              </a:rPr>
              <a:t>14 days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To </a:t>
            </a:r>
            <a:r>
              <a:rPr lang="en-US" b="1" dirty="0" smtClean="0">
                <a:solidFill>
                  <a:srgbClr val="0000FF"/>
                </a:solidFill>
              </a:rPr>
              <a:t>delete</a:t>
            </a:r>
            <a:r>
              <a:rPr lang="en-US" dirty="0" smtClean="0"/>
              <a:t> items from your device or return them early: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46680"/>
              </p:ext>
            </p:extLst>
          </p:nvPr>
        </p:nvGraphicFramePr>
        <p:xfrm>
          <a:off x="609601" y="2362200"/>
          <a:ext cx="7848600" cy="3896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5000"/>
                <a:gridCol w="4673600"/>
              </a:tblGrid>
              <a:tr h="685799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Kindle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Nook</a:t>
                      </a:r>
                      <a:r>
                        <a:rPr lang="en-US" sz="2800" baseline="0" dirty="0" smtClean="0"/>
                        <a:t> and other e-readers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Go</a:t>
                      </a:r>
                      <a:r>
                        <a:rPr lang="en-US" b="1" baseline="0" dirty="0" smtClean="0"/>
                        <a:t> to </a:t>
                      </a:r>
                      <a:r>
                        <a:rPr lang="en-US" b="1" baseline="0" dirty="0" smtClean="0">
                          <a:solidFill>
                            <a:srgbClr val="0000FF"/>
                          </a:solidFill>
                        </a:rPr>
                        <a:t>Amazon.com</a:t>
                      </a:r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Go to </a:t>
                      </a:r>
                      <a:r>
                        <a:rPr lang="en-US" b="1" dirty="0" smtClean="0">
                          <a:solidFill>
                            <a:srgbClr val="0000FF"/>
                          </a:solidFill>
                        </a:rPr>
                        <a:t>Adobe Digital Editions Software</a:t>
                      </a:r>
                      <a:endParaRPr lang="en-US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00FF"/>
                          </a:solidFill>
                        </a:rPr>
                        <a:t>Log in </a:t>
                      </a:r>
                      <a:r>
                        <a:rPr lang="en-US" b="1" dirty="0" smtClean="0"/>
                        <a:t>to your account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Go to </a:t>
                      </a:r>
                      <a:r>
                        <a:rPr lang="en-US" b="1" dirty="0" smtClean="0">
                          <a:solidFill>
                            <a:srgbClr val="0000FF"/>
                          </a:solidFill>
                        </a:rPr>
                        <a:t>Library view</a:t>
                      </a:r>
                      <a:r>
                        <a:rPr lang="en-US" b="1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en-US" b="1" baseline="0" dirty="0" smtClean="0"/>
                        <a:t>and </a:t>
                      </a:r>
                      <a:r>
                        <a:rPr lang="en-US" b="1" dirty="0" smtClean="0"/>
                        <a:t>select the title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Go to “</a:t>
                      </a:r>
                      <a:r>
                        <a:rPr lang="en-US" b="1" dirty="0" smtClean="0">
                          <a:solidFill>
                            <a:srgbClr val="0000FF"/>
                          </a:solidFill>
                        </a:rPr>
                        <a:t>manage my Kindle</a:t>
                      </a:r>
                      <a:r>
                        <a:rPr lang="en-US" b="1" i="1" dirty="0" smtClean="0"/>
                        <a:t>” (Under the Kindle Store</a:t>
                      </a:r>
                      <a:r>
                        <a:rPr lang="en-US" b="1" i="1" baseline="0" dirty="0" smtClean="0"/>
                        <a:t> or Your Digital Items)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Go to the left of the title,</a:t>
                      </a:r>
                      <a:r>
                        <a:rPr lang="en-US" b="1" baseline="0" dirty="0" smtClean="0"/>
                        <a:t> click on the drop down menu for </a:t>
                      </a:r>
                      <a:r>
                        <a:rPr lang="en-US" b="1" baseline="0" dirty="0" smtClean="0">
                          <a:solidFill>
                            <a:srgbClr val="0000FF"/>
                          </a:solidFill>
                        </a:rPr>
                        <a:t>item options</a:t>
                      </a:r>
                      <a:endParaRPr lang="en-US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 smtClean="0"/>
                        <a:t>Click</a:t>
                      </a:r>
                      <a:r>
                        <a:rPr lang="en-US" b="1" i="0" baseline="0" dirty="0" smtClean="0"/>
                        <a:t> on the drop down arrow on the </a:t>
                      </a:r>
                      <a:r>
                        <a:rPr lang="en-US" b="1" i="0" baseline="0" dirty="0" smtClean="0">
                          <a:solidFill>
                            <a:srgbClr val="0000FF"/>
                          </a:solidFill>
                        </a:rPr>
                        <a:t>Action button </a:t>
                      </a:r>
                      <a:r>
                        <a:rPr lang="en-US" b="1" i="0" baseline="0" dirty="0" smtClean="0"/>
                        <a:t>next to title</a:t>
                      </a:r>
                      <a:endParaRPr lang="en-US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Select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smtClean="0">
                          <a:solidFill>
                            <a:srgbClr val="0000FF"/>
                          </a:solidFill>
                        </a:rPr>
                        <a:t>Return Borrowed Item</a:t>
                      </a:r>
                      <a:endParaRPr lang="en-US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solidFill>
                            <a:srgbClr val="0000FF"/>
                          </a:solidFill>
                        </a:rPr>
                        <a:t>Select</a:t>
                      </a:r>
                      <a:r>
                        <a:rPr lang="en-US" b="1" i="0" baseline="0" dirty="0" smtClean="0">
                          <a:solidFill>
                            <a:srgbClr val="0000FF"/>
                          </a:solidFill>
                        </a:rPr>
                        <a:t> Return </a:t>
                      </a:r>
                      <a:r>
                        <a:rPr lang="en-US" b="1" i="0" baseline="0" dirty="0" smtClean="0"/>
                        <a:t>this Item</a:t>
                      </a:r>
                      <a:endParaRPr lang="en-US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Click </a:t>
                      </a:r>
                      <a:r>
                        <a:rPr lang="en-US" b="1" dirty="0" smtClean="0">
                          <a:solidFill>
                            <a:srgbClr val="0000FF"/>
                          </a:solidFill>
                        </a:rPr>
                        <a:t>return</a:t>
                      </a:r>
                      <a:endParaRPr lang="en-US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194" name="Picture 2" descr="C:\Users\Katina\AppData\Local\Microsoft\Windows\Temporary Internet Files\Content.IE5\JX1ILIML\MC90019877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9412" y="5181600"/>
            <a:ext cx="164528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Katina\AppData\Local\Microsoft\Windows\Temporary Internet Files\Content.IE5\DP7QZU85\MC90019922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80" y="-17584"/>
            <a:ext cx="1390920" cy="1084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4" name="Picture 12" descr="C:\Users\Katina\AppData\Local\Microsoft\Windows\Temporary Internet Files\Content.IE5\DP7QZU85\MC90001933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1697" y="228600"/>
            <a:ext cx="1220709" cy="1028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574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Useful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hlinkClick r:id="rId2"/>
              </a:rPr>
              <a:t>International Children’s Digital Library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Library of </a:t>
            </a:r>
            <a:r>
              <a:rPr lang="en-US" dirty="0" smtClean="0">
                <a:hlinkClick r:id="rId3"/>
              </a:rPr>
              <a:t>Congress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Story Line Online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FreeTech4Teachers</a:t>
            </a:r>
            <a:endParaRPr lang="en-US" dirty="0" smtClean="0"/>
          </a:p>
          <a:p>
            <a:r>
              <a:rPr lang="en-US" dirty="0" smtClean="0">
                <a:hlinkClick r:id="rId6"/>
              </a:rPr>
              <a:t>ProfessorGarfield</a:t>
            </a:r>
            <a:endParaRPr lang="en-US" dirty="0" smtClean="0"/>
          </a:p>
          <a:p>
            <a:r>
              <a:rPr lang="en-US" dirty="0" smtClean="0">
                <a:hlinkClick r:id="rId7"/>
              </a:rPr>
              <a:t>ChildrensBooksOnline</a:t>
            </a:r>
            <a:endParaRPr lang="en-US" dirty="0" smtClean="0"/>
          </a:p>
          <a:p>
            <a:r>
              <a:rPr lang="en-US" dirty="0" smtClean="0">
                <a:hlinkClick r:id="rId8"/>
              </a:rPr>
              <a:t>MagicKeys</a:t>
            </a:r>
            <a:endParaRPr lang="en-US" dirty="0" smtClean="0"/>
          </a:p>
          <a:p>
            <a:r>
              <a:rPr lang="en-US" dirty="0" smtClean="0">
                <a:hlinkClick r:id="rId9"/>
              </a:rPr>
              <a:t>Tarheel Reader</a:t>
            </a:r>
            <a:endParaRPr lang="en-US" dirty="0" smtClean="0"/>
          </a:p>
          <a:p>
            <a:r>
              <a:rPr lang="en-US" dirty="0" smtClean="0">
                <a:hlinkClick r:id="rId10"/>
              </a:rPr>
              <a:t>Education Insider </a:t>
            </a:r>
            <a:endParaRPr lang="en-US" dirty="0" smtClean="0"/>
          </a:p>
          <a:p>
            <a:r>
              <a:rPr lang="en-US" dirty="0" smtClean="0">
                <a:hlinkClick r:id="rId11"/>
              </a:rPr>
              <a:t>Best World Free Digital Libraries</a:t>
            </a:r>
            <a:endParaRPr lang="en-US" dirty="0"/>
          </a:p>
        </p:txBody>
      </p:sp>
      <p:pic>
        <p:nvPicPr>
          <p:cNvPr id="1027" name="Picture 3" descr="C:\Users\Katina\AppData\Local\Microsoft\Windows\Temporary Internet Files\Content.IE5\DP7QZU85\MP900409270[1]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676400"/>
            <a:ext cx="2895600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813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338</TotalTime>
  <Words>434</Words>
  <Application>Microsoft Office PowerPoint</Application>
  <PresentationFormat>On-screen Show (4:3)</PresentationFormat>
  <Paragraphs>75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Required….</vt:lpstr>
      <vt:lpstr>Get for Kindle</vt:lpstr>
      <vt:lpstr>Nook! And other e-Readers</vt:lpstr>
      <vt:lpstr>Digital Resources Tips from Ashe County Library E-Books</vt:lpstr>
      <vt:lpstr>Even MORE books!!!!</vt:lpstr>
      <vt:lpstr>Searching the Catalog</vt:lpstr>
      <vt:lpstr>Returning E-Books</vt:lpstr>
      <vt:lpstr>Other Useful Resources</vt:lpstr>
      <vt:lpstr>Contact Information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Katina</dc:creator>
  <cp:lastModifiedBy>Katina</cp:lastModifiedBy>
  <cp:revision>32</cp:revision>
  <dcterms:created xsi:type="dcterms:W3CDTF">2012-06-10T01:09:10Z</dcterms:created>
  <dcterms:modified xsi:type="dcterms:W3CDTF">2012-06-10T19:30:43Z</dcterms:modified>
</cp:coreProperties>
</file>